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9" r:id="rId6"/>
    <p:sldId id="272" r:id="rId7"/>
    <p:sldId id="271" r:id="rId8"/>
    <p:sldId id="273" r:id="rId9"/>
    <p:sldId id="268" r:id="rId10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2"/>
  </p:normalViewPr>
  <p:slideViewPr>
    <p:cSldViewPr snapToGrid="0" snapToObjects="1">
      <p:cViewPr varScale="1">
        <p:scale>
          <a:sx n="81" d="100"/>
          <a:sy n="81" d="100"/>
        </p:scale>
        <p:origin x="725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6A1E606-BB67-46B8-B8C1-80FE060A9CE8}" type="doc">
      <dgm:prSet loTypeId="urn:microsoft.com/office/officeart/2005/8/layout/vProcess5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8E1CB369-BF2F-4162-BD61-FFF4E828B8F4}">
      <dgm:prSet/>
      <dgm:spPr/>
      <dgm:t>
        <a:bodyPr/>
        <a:lstStyle/>
        <a:p>
          <a:r>
            <a:rPr lang="en-US" dirty="0"/>
            <a:t>Fundamental tool of the model </a:t>
          </a:r>
        </a:p>
      </dgm:t>
    </dgm:pt>
    <dgm:pt modelId="{9BCB045F-A05E-492D-ACC9-FBB1178DE272}" type="sibTrans" cxnId="{2157CEFA-2EBC-4F8C-BE32-27E6E4E3FED4}">
      <dgm:prSet/>
      <dgm:spPr/>
      <dgm:t>
        <a:bodyPr/>
        <a:lstStyle/>
        <a:p>
          <a:endParaRPr lang="en-US"/>
        </a:p>
      </dgm:t>
    </dgm:pt>
    <dgm:pt modelId="{BA6BFC74-2768-4718-BA87-C2340395915E}" type="parTrans" cxnId="{2157CEFA-2EBC-4F8C-BE32-27E6E4E3FED4}">
      <dgm:prSet/>
      <dgm:spPr/>
      <dgm:t>
        <a:bodyPr/>
        <a:lstStyle/>
        <a:p>
          <a:endParaRPr lang="en-US"/>
        </a:p>
      </dgm:t>
    </dgm:pt>
    <dgm:pt modelId="{307C3D45-7A67-4FF6-89E4-013221616889}">
      <dgm:prSet/>
      <dgm:spPr/>
      <dgm:t>
        <a:bodyPr/>
        <a:lstStyle/>
        <a:p>
          <a:r>
            <a:rPr lang="en-US" dirty="0"/>
            <a:t>What makes the model special?</a:t>
          </a:r>
        </a:p>
      </dgm:t>
    </dgm:pt>
    <dgm:pt modelId="{26FE3496-2779-4443-800C-E9937DC423C4}" type="sibTrans" cxnId="{A7E83B26-B8D8-446A-9230-9B2839E17299}">
      <dgm:prSet/>
      <dgm:spPr/>
      <dgm:t>
        <a:bodyPr/>
        <a:lstStyle/>
        <a:p>
          <a:endParaRPr lang="en-US"/>
        </a:p>
      </dgm:t>
    </dgm:pt>
    <dgm:pt modelId="{CA8FC5D6-3B6F-4BEA-AB24-18D3C272E151}" type="parTrans" cxnId="{A7E83B26-B8D8-446A-9230-9B2839E17299}">
      <dgm:prSet/>
      <dgm:spPr/>
      <dgm:t>
        <a:bodyPr/>
        <a:lstStyle/>
        <a:p>
          <a:endParaRPr lang="en-US"/>
        </a:p>
      </dgm:t>
    </dgm:pt>
    <dgm:pt modelId="{C54D49A0-87A3-4762-B196-1D28B34DBF58}">
      <dgm:prSet/>
      <dgm:spPr/>
      <dgm:t>
        <a:bodyPr/>
        <a:lstStyle/>
        <a:p>
          <a:r>
            <a:rPr lang="en-US" dirty="0"/>
            <a:t>What is our model?</a:t>
          </a:r>
        </a:p>
      </dgm:t>
    </dgm:pt>
    <dgm:pt modelId="{B6D954EF-F093-4A98-A245-D75FB525373F}" type="sibTrans" cxnId="{0CEB8263-92C0-40F3-8281-A16F18A2A8F6}">
      <dgm:prSet/>
      <dgm:spPr/>
      <dgm:t>
        <a:bodyPr/>
        <a:lstStyle/>
        <a:p>
          <a:endParaRPr lang="en-US"/>
        </a:p>
      </dgm:t>
    </dgm:pt>
    <dgm:pt modelId="{48449C8B-4288-4CA7-B89D-A6F3CA037FB8}" type="parTrans" cxnId="{0CEB8263-92C0-40F3-8281-A16F18A2A8F6}">
      <dgm:prSet/>
      <dgm:spPr/>
      <dgm:t>
        <a:bodyPr/>
        <a:lstStyle/>
        <a:p>
          <a:endParaRPr lang="en-US"/>
        </a:p>
      </dgm:t>
    </dgm:pt>
    <dgm:pt modelId="{B6A92B49-9D2F-FB46-93DA-3EECFCEB8392}">
      <dgm:prSet/>
      <dgm:spPr/>
      <dgm:t>
        <a:bodyPr/>
        <a:lstStyle/>
        <a:p>
          <a:r>
            <a:rPr lang="en-US"/>
            <a:t>Basic structure of model</a:t>
          </a:r>
          <a:endParaRPr lang="en-US" dirty="0"/>
        </a:p>
      </dgm:t>
    </dgm:pt>
    <dgm:pt modelId="{88A0C72F-EB84-F442-8B9F-384CE8A11057}" type="parTrans" cxnId="{245D1BD0-FD8A-5941-AF31-07629D7FD818}">
      <dgm:prSet/>
      <dgm:spPr/>
      <dgm:t>
        <a:bodyPr/>
        <a:lstStyle/>
        <a:p>
          <a:endParaRPr lang="en-US"/>
        </a:p>
      </dgm:t>
    </dgm:pt>
    <dgm:pt modelId="{DFD79B6D-C1C1-5243-87E6-7E2A9FEE7E9D}" type="sibTrans" cxnId="{245D1BD0-FD8A-5941-AF31-07629D7FD818}">
      <dgm:prSet/>
      <dgm:spPr/>
      <dgm:t>
        <a:bodyPr/>
        <a:lstStyle/>
        <a:p>
          <a:endParaRPr lang="en-US"/>
        </a:p>
      </dgm:t>
    </dgm:pt>
    <dgm:pt modelId="{DFE88F3A-BF05-464A-A79A-12A1D2C0EF21}" type="pres">
      <dgm:prSet presAssocID="{06A1E606-BB67-46B8-B8C1-80FE060A9CE8}" presName="outerComposite" presStyleCnt="0">
        <dgm:presLayoutVars>
          <dgm:chMax val="5"/>
          <dgm:dir/>
          <dgm:resizeHandles val="exact"/>
        </dgm:presLayoutVars>
      </dgm:prSet>
      <dgm:spPr/>
    </dgm:pt>
    <dgm:pt modelId="{6DD0EBB2-D562-E74B-AB8F-ED2727941406}" type="pres">
      <dgm:prSet presAssocID="{06A1E606-BB67-46B8-B8C1-80FE060A9CE8}" presName="dummyMaxCanvas" presStyleCnt="0">
        <dgm:presLayoutVars/>
      </dgm:prSet>
      <dgm:spPr/>
    </dgm:pt>
    <dgm:pt modelId="{86FC8FDD-045F-E84C-A18F-0D3A1B8A8E41}" type="pres">
      <dgm:prSet presAssocID="{06A1E606-BB67-46B8-B8C1-80FE060A9CE8}" presName="FourNodes_1" presStyleLbl="node1" presStyleIdx="0" presStyleCnt="4">
        <dgm:presLayoutVars>
          <dgm:bulletEnabled val="1"/>
        </dgm:presLayoutVars>
      </dgm:prSet>
      <dgm:spPr/>
    </dgm:pt>
    <dgm:pt modelId="{E4D602AB-2CEC-B649-B548-6E203CCB2459}" type="pres">
      <dgm:prSet presAssocID="{06A1E606-BB67-46B8-B8C1-80FE060A9CE8}" presName="FourNodes_2" presStyleLbl="node1" presStyleIdx="1" presStyleCnt="4">
        <dgm:presLayoutVars>
          <dgm:bulletEnabled val="1"/>
        </dgm:presLayoutVars>
      </dgm:prSet>
      <dgm:spPr/>
    </dgm:pt>
    <dgm:pt modelId="{8A14648C-29B9-3F4A-9392-98CCEF7D9C19}" type="pres">
      <dgm:prSet presAssocID="{06A1E606-BB67-46B8-B8C1-80FE060A9CE8}" presName="FourNodes_3" presStyleLbl="node1" presStyleIdx="2" presStyleCnt="4">
        <dgm:presLayoutVars>
          <dgm:bulletEnabled val="1"/>
        </dgm:presLayoutVars>
      </dgm:prSet>
      <dgm:spPr/>
    </dgm:pt>
    <dgm:pt modelId="{3DB81A1C-BEB7-9342-BEE6-9E5C659DA796}" type="pres">
      <dgm:prSet presAssocID="{06A1E606-BB67-46B8-B8C1-80FE060A9CE8}" presName="FourNodes_4" presStyleLbl="node1" presStyleIdx="3" presStyleCnt="4">
        <dgm:presLayoutVars>
          <dgm:bulletEnabled val="1"/>
        </dgm:presLayoutVars>
      </dgm:prSet>
      <dgm:spPr/>
    </dgm:pt>
    <dgm:pt modelId="{146604E4-0C47-184E-A995-C29C538181CF}" type="pres">
      <dgm:prSet presAssocID="{06A1E606-BB67-46B8-B8C1-80FE060A9CE8}" presName="FourConn_1-2" presStyleLbl="fgAccFollowNode1" presStyleIdx="0" presStyleCnt="3">
        <dgm:presLayoutVars>
          <dgm:bulletEnabled val="1"/>
        </dgm:presLayoutVars>
      </dgm:prSet>
      <dgm:spPr/>
    </dgm:pt>
    <dgm:pt modelId="{11734670-82C4-9C4B-BC8E-6B769CCA188B}" type="pres">
      <dgm:prSet presAssocID="{06A1E606-BB67-46B8-B8C1-80FE060A9CE8}" presName="FourConn_2-3" presStyleLbl="fgAccFollowNode1" presStyleIdx="1" presStyleCnt="3">
        <dgm:presLayoutVars>
          <dgm:bulletEnabled val="1"/>
        </dgm:presLayoutVars>
      </dgm:prSet>
      <dgm:spPr/>
    </dgm:pt>
    <dgm:pt modelId="{CA71511F-B368-3E4E-8791-94D9A3EA4C18}" type="pres">
      <dgm:prSet presAssocID="{06A1E606-BB67-46B8-B8C1-80FE060A9CE8}" presName="FourConn_3-4" presStyleLbl="fgAccFollowNode1" presStyleIdx="2" presStyleCnt="3">
        <dgm:presLayoutVars>
          <dgm:bulletEnabled val="1"/>
        </dgm:presLayoutVars>
      </dgm:prSet>
      <dgm:spPr/>
    </dgm:pt>
    <dgm:pt modelId="{F3721882-12EC-DF48-9E7C-DD998BF87236}" type="pres">
      <dgm:prSet presAssocID="{06A1E606-BB67-46B8-B8C1-80FE060A9CE8}" presName="FourNodes_1_text" presStyleLbl="node1" presStyleIdx="3" presStyleCnt="4">
        <dgm:presLayoutVars>
          <dgm:bulletEnabled val="1"/>
        </dgm:presLayoutVars>
      </dgm:prSet>
      <dgm:spPr/>
    </dgm:pt>
    <dgm:pt modelId="{1F5F96A6-EF2B-784F-981A-14D2335B1DC3}" type="pres">
      <dgm:prSet presAssocID="{06A1E606-BB67-46B8-B8C1-80FE060A9CE8}" presName="FourNodes_2_text" presStyleLbl="node1" presStyleIdx="3" presStyleCnt="4">
        <dgm:presLayoutVars>
          <dgm:bulletEnabled val="1"/>
        </dgm:presLayoutVars>
      </dgm:prSet>
      <dgm:spPr/>
    </dgm:pt>
    <dgm:pt modelId="{C4C782F4-5BC9-F049-A898-CB026C1B595E}" type="pres">
      <dgm:prSet presAssocID="{06A1E606-BB67-46B8-B8C1-80FE060A9CE8}" presName="FourNodes_3_text" presStyleLbl="node1" presStyleIdx="3" presStyleCnt="4">
        <dgm:presLayoutVars>
          <dgm:bulletEnabled val="1"/>
        </dgm:presLayoutVars>
      </dgm:prSet>
      <dgm:spPr/>
    </dgm:pt>
    <dgm:pt modelId="{AFC8F408-61CC-484D-B3DF-EAB0E04B2924}" type="pres">
      <dgm:prSet presAssocID="{06A1E606-BB67-46B8-B8C1-80FE060A9CE8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A57BAB09-6056-EB47-951B-243F86706054}" type="presOf" srcId="{26FE3496-2779-4443-800C-E9937DC423C4}" destId="{11734670-82C4-9C4B-BC8E-6B769CCA188B}" srcOrd="0" destOrd="0" presId="urn:microsoft.com/office/officeart/2005/8/layout/vProcess5"/>
    <dgm:cxn modelId="{A7E83B26-B8D8-446A-9230-9B2839E17299}" srcId="{06A1E606-BB67-46B8-B8C1-80FE060A9CE8}" destId="{307C3D45-7A67-4FF6-89E4-013221616889}" srcOrd="1" destOrd="0" parTransId="{CA8FC5D6-3B6F-4BEA-AB24-18D3C272E151}" sibTransId="{26FE3496-2779-4443-800C-E9937DC423C4}"/>
    <dgm:cxn modelId="{D1A6933F-C671-5D48-87F6-2B7A1C7B890E}" type="presOf" srcId="{8E1CB369-BF2F-4162-BD61-FFF4E828B8F4}" destId="{C4C782F4-5BC9-F049-A898-CB026C1B595E}" srcOrd="1" destOrd="0" presId="urn:microsoft.com/office/officeart/2005/8/layout/vProcess5"/>
    <dgm:cxn modelId="{D8E7395C-DB0C-F041-A1A4-EB2C5E9EA339}" type="presOf" srcId="{B6A92B49-9D2F-FB46-93DA-3EECFCEB8392}" destId="{3DB81A1C-BEB7-9342-BEE6-9E5C659DA796}" srcOrd="0" destOrd="0" presId="urn:microsoft.com/office/officeart/2005/8/layout/vProcess5"/>
    <dgm:cxn modelId="{FCAA7841-1089-5B42-877A-0E6736198383}" type="presOf" srcId="{B6D954EF-F093-4A98-A245-D75FB525373F}" destId="{146604E4-0C47-184E-A995-C29C538181CF}" srcOrd="0" destOrd="0" presId="urn:microsoft.com/office/officeart/2005/8/layout/vProcess5"/>
    <dgm:cxn modelId="{0CEB8263-92C0-40F3-8281-A16F18A2A8F6}" srcId="{06A1E606-BB67-46B8-B8C1-80FE060A9CE8}" destId="{C54D49A0-87A3-4762-B196-1D28B34DBF58}" srcOrd="0" destOrd="0" parTransId="{48449C8B-4288-4CA7-B89D-A6F3CA037FB8}" sibTransId="{B6D954EF-F093-4A98-A245-D75FB525373F}"/>
    <dgm:cxn modelId="{A67B4F66-B417-1D46-8D6D-0030E9439AB4}" type="presOf" srcId="{C54D49A0-87A3-4762-B196-1D28B34DBF58}" destId="{F3721882-12EC-DF48-9E7C-DD998BF87236}" srcOrd="1" destOrd="0" presId="urn:microsoft.com/office/officeart/2005/8/layout/vProcess5"/>
    <dgm:cxn modelId="{2EA58E76-4C3E-1245-A34B-F744BE6ACDCE}" type="presOf" srcId="{C54D49A0-87A3-4762-B196-1D28B34DBF58}" destId="{86FC8FDD-045F-E84C-A18F-0D3A1B8A8E41}" srcOrd="0" destOrd="0" presId="urn:microsoft.com/office/officeart/2005/8/layout/vProcess5"/>
    <dgm:cxn modelId="{3116B056-2675-A64A-86C0-BF263F0237C3}" type="presOf" srcId="{307C3D45-7A67-4FF6-89E4-013221616889}" destId="{1F5F96A6-EF2B-784F-981A-14D2335B1DC3}" srcOrd="1" destOrd="0" presId="urn:microsoft.com/office/officeart/2005/8/layout/vProcess5"/>
    <dgm:cxn modelId="{CE7D4B8D-9CE9-DC46-8F48-7BDA925133C7}" type="presOf" srcId="{9BCB045F-A05E-492D-ACC9-FBB1178DE272}" destId="{CA71511F-B368-3E4E-8791-94D9A3EA4C18}" srcOrd="0" destOrd="0" presId="urn:microsoft.com/office/officeart/2005/8/layout/vProcess5"/>
    <dgm:cxn modelId="{A147329A-B870-B740-95C8-8B9E7EAE019B}" type="presOf" srcId="{06A1E606-BB67-46B8-B8C1-80FE060A9CE8}" destId="{DFE88F3A-BF05-464A-A79A-12A1D2C0EF21}" srcOrd="0" destOrd="0" presId="urn:microsoft.com/office/officeart/2005/8/layout/vProcess5"/>
    <dgm:cxn modelId="{63D64AA9-0D9C-9540-8AE6-B834B612AF11}" type="presOf" srcId="{307C3D45-7A67-4FF6-89E4-013221616889}" destId="{E4D602AB-2CEC-B649-B548-6E203CCB2459}" srcOrd="0" destOrd="0" presId="urn:microsoft.com/office/officeart/2005/8/layout/vProcess5"/>
    <dgm:cxn modelId="{2BDFD3C8-662F-1147-AB38-FD710F1ED5D7}" type="presOf" srcId="{8E1CB369-BF2F-4162-BD61-FFF4E828B8F4}" destId="{8A14648C-29B9-3F4A-9392-98CCEF7D9C19}" srcOrd="0" destOrd="0" presId="urn:microsoft.com/office/officeart/2005/8/layout/vProcess5"/>
    <dgm:cxn modelId="{245D1BD0-FD8A-5941-AF31-07629D7FD818}" srcId="{06A1E606-BB67-46B8-B8C1-80FE060A9CE8}" destId="{B6A92B49-9D2F-FB46-93DA-3EECFCEB8392}" srcOrd="3" destOrd="0" parTransId="{88A0C72F-EB84-F442-8B9F-384CE8A11057}" sibTransId="{DFD79B6D-C1C1-5243-87E6-7E2A9FEE7E9D}"/>
    <dgm:cxn modelId="{B96A9FFA-7992-6244-885C-F270FAF0C923}" type="presOf" srcId="{B6A92B49-9D2F-FB46-93DA-3EECFCEB8392}" destId="{AFC8F408-61CC-484D-B3DF-EAB0E04B2924}" srcOrd="1" destOrd="0" presId="urn:microsoft.com/office/officeart/2005/8/layout/vProcess5"/>
    <dgm:cxn modelId="{2157CEFA-2EBC-4F8C-BE32-27E6E4E3FED4}" srcId="{06A1E606-BB67-46B8-B8C1-80FE060A9CE8}" destId="{8E1CB369-BF2F-4162-BD61-FFF4E828B8F4}" srcOrd="2" destOrd="0" parTransId="{BA6BFC74-2768-4718-BA87-C2340395915E}" sibTransId="{9BCB045F-A05E-492D-ACC9-FBB1178DE272}"/>
    <dgm:cxn modelId="{A8F3D790-DBA3-2546-9C2E-1268E87A59A8}" type="presParOf" srcId="{DFE88F3A-BF05-464A-A79A-12A1D2C0EF21}" destId="{6DD0EBB2-D562-E74B-AB8F-ED2727941406}" srcOrd="0" destOrd="0" presId="urn:microsoft.com/office/officeart/2005/8/layout/vProcess5"/>
    <dgm:cxn modelId="{51158645-D914-D647-A656-E1E6B60C6F32}" type="presParOf" srcId="{DFE88F3A-BF05-464A-A79A-12A1D2C0EF21}" destId="{86FC8FDD-045F-E84C-A18F-0D3A1B8A8E41}" srcOrd="1" destOrd="0" presId="urn:microsoft.com/office/officeart/2005/8/layout/vProcess5"/>
    <dgm:cxn modelId="{0143C13D-5EDD-C34B-A5DC-B0FECE7F97A9}" type="presParOf" srcId="{DFE88F3A-BF05-464A-A79A-12A1D2C0EF21}" destId="{E4D602AB-2CEC-B649-B548-6E203CCB2459}" srcOrd="2" destOrd="0" presId="urn:microsoft.com/office/officeart/2005/8/layout/vProcess5"/>
    <dgm:cxn modelId="{A9BD59D5-DFCD-AE48-BCAD-6461D96323C3}" type="presParOf" srcId="{DFE88F3A-BF05-464A-A79A-12A1D2C0EF21}" destId="{8A14648C-29B9-3F4A-9392-98CCEF7D9C19}" srcOrd="3" destOrd="0" presId="urn:microsoft.com/office/officeart/2005/8/layout/vProcess5"/>
    <dgm:cxn modelId="{77AFF59A-6786-6E41-899A-493ABF55EAF7}" type="presParOf" srcId="{DFE88F3A-BF05-464A-A79A-12A1D2C0EF21}" destId="{3DB81A1C-BEB7-9342-BEE6-9E5C659DA796}" srcOrd="4" destOrd="0" presId="urn:microsoft.com/office/officeart/2005/8/layout/vProcess5"/>
    <dgm:cxn modelId="{7E342963-4AFB-EC47-B43D-0AEC01D185F1}" type="presParOf" srcId="{DFE88F3A-BF05-464A-A79A-12A1D2C0EF21}" destId="{146604E4-0C47-184E-A995-C29C538181CF}" srcOrd="5" destOrd="0" presId="urn:microsoft.com/office/officeart/2005/8/layout/vProcess5"/>
    <dgm:cxn modelId="{BE7D8B44-C29A-0C4D-ADD9-8CFDA159F0A0}" type="presParOf" srcId="{DFE88F3A-BF05-464A-A79A-12A1D2C0EF21}" destId="{11734670-82C4-9C4B-BC8E-6B769CCA188B}" srcOrd="6" destOrd="0" presId="urn:microsoft.com/office/officeart/2005/8/layout/vProcess5"/>
    <dgm:cxn modelId="{DBEB36A3-0323-5F47-A6F3-818013502EA6}" type="presParOf" srcId="{DFE88F3A-BF05-464A-A79A-12A1D2C0EF21}" destId="{CA71511F-B368-3E4E-8791-94D9A3EA4C18}" srcOrd="7" destOrd="0" presId="urn:microsoft.com/office/officeart/2005/8/layout/vProcess5"/>
    <dgm:cxn modelId="{5F8C82E0-9C76-9A46-9809-641C63117437}" type="presParOf" srcId="{DFE88F3A-BF05-464A-A79A-12A1D2C0EF21}" destId="{F3721882-12EC-DF48-9E7C-DD998BF87236}" srcOrd="8" destOrd="0" presId="urn:microsoft.com/office/officeart/2005/8/layout/vProcess5"/>
    <dgm:cxn modelId="{C4C5E3E3-E8CF-C644-B9F1-22AAF2919C2F}" type="presParOf" srcId="{DFE88F3A-BF05-464A-A79A-12A1D2C0EF21}" destId="{1F5F96A6-EF2B-784F-981A-14D2335B1DC3}" srcOrd="9" destOrd="0" presId="urn:microsoft.com/office/officeart/2005/8/layout/vProcess5"/>
    <dgm:cxn modelId="{2DC9ABF6-16B2-C94E-A27D-CC899F3F026D}" type="presParOf" srcId="{DFE88F3A-BF05-464A-A79A-12A1D2C0EF21}" destId="{C4C782F4-5BC9-F049-A898-CB026C1B595E}" srcOrd="10" destOrd="0" presId="urn:microsoft.com/office/officeart/2005/8/layout/vProcess5"/>
    <dgm:cxn modelId="{F73F7365-CF02-E04D-8D7E-745BBEEA1EE7}" type="presParOf" srcId="{DFE88F3A-BF05-464A-A79A-12A1D2C0EF21}" destId="{AFC8F408-61CC-484D-B3DF-EAB0E04B2924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FC8FDD-045F-E84C-A18F-0D3A1B8A8E41}">
      <dsp:nvSpPr>
        <dsp:cNvPr id="0" name=""/>
        <dsp:cNvSpPr/>
      </dsp:nvSpPr>
      <dsp:spPr>
        <a:xfrm>
          <a:off x="0" y="0"/>
          <a:ext cx="8412480" cy="957294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 dirty="0"/>
            <a:t>What is our model?</a:t>
          </a:r>
        </a:p>
      </dsp:txBody>
      <dsp:txXfrm>
        <a:off x="28038" y="28038"/>
        <a:ext cx="7298593" cy="901218"/>
      </dsp:txXfrm>
    </dsp:sp>
    <dsp:sp modelId="{E4D602AB-2CEC-B649-B548-6E203CCB2459}">
      <dsp:nvSpPr>
        <dsp:cNvPr id="0" name=""/>
        <dsp:cNvSpPr/>
      </dsp:nvSpPr>
      <dsp:spPr>
        <a:xfrm>
          <a:off x="704545" y="1131347"/>
          <a:ext cx="8412480" cy="957294"/>
        </a:xfrm>
        <a:prstGeom prst="roundRect">
          <a:avLst>
            <a:gd name="adj" fmla="val 10000"/>
          </a:avLst>
        </a:prstGeom>
        <a:solidFill>
          <a:schemeClr val="accent2">
            <a:hueOff val="-485121"/>
            <a:satOff val="-27976"/>
            <a:lumOff val="287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 dirty="0"/>
            <a:t>What makes the model special?</a:t>
          </a:r>
        </a:p>
      </dsp:txBody>
      <dsp:txXfrm>
        <a:off x="732583" y="1159385"/>
        <a:ext cx="7029617" cy="901218"/>
      </dsp:txXfrm>
    </dsp:sp>
    <dsp:sp modelId="{8A14648C-29B9-3F4A-9392-98CCEF7D9C19}">
      <dsp:nvSpPr>
        <dsp:cNvPr id="0" name=""/>
        <dsp:cNvSpPr/>
      </dsp:nvSpPr>
      <dsp:spPr>
        <a:xfrm>
          <a:off x="1398574" y="2262695"/>
          <a:ext cx="8412480" cy="957294"/>
        </a:xfrm>
        <a:prstGeom prst="roundRect">
          <a:avLst>
            <a:gd name="adj" fmla="val 10000"/>
          </a:avLst>
        </a:prstGeom>
        <a:solidFill>
          <a:schemeClr val="accent2">
            <a:hueOff val="-970242"/>
            <a:satOff val="-55952"/>
            <a:lumOff val="575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 dirty="0"/>
            <a:t>Fundamental tool of the model </a:t>
          </a:r>
        </a:p>
      </dsp:txBody>
      <dsp:txXfrm>
        <a:off x="1426612" y="2290733"/>
        <a:ext cx="7040133" cy="901218"/>
      </dsp:txXfrm>
    </dsp:sp>
    <dsp:sp modelId="{3DB81A1C-BEB7-9342-BEE6-9E5C659DA796}">
      <dsp:nvSpPr>
        <dsp:cNvPr id="0" name=""/>
        <dsp:cNvSpPr/>
      </dsp:nvSpPr>
      <dsp:spPr>
        <a:xfrm>
          <a:off x="2103119" y="3394043"/>
          <a:ext cx="8412480" cy="957294"/>
        </a:xfrm>
        <a:prstGeom prst="roundRect">
          <a:avLst>
            <a:gd name="adj" fmla="val 10000"/>
          </a:avLst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/>
            <a:t>Basic structure of model</a:t>
          </a:r>
          <a:endParaRPr lang="en-US" sz="4100" kern="1200" dirty="0"/>
        </a:p>
      </dsp:txBody>
      <dsp:txXfrm>
        <a:off x="2131157" y="3422081"/>
        <a:ext cx="7029617" cy="901218"/>
      </dsp:txXfrm>
    </dsp:sp>
    <dsp:sp modelId="{146604E4-0C47-184E-A995-C29C538181CF}">
      <dsp:nvSpPr>
        <dsp:cNvPr id="0" name=""/>
        <dsp:cNvSpPr/>
      </dsp:nvSpPr>
      <dsp:spPr>
        <a:xfrm>
          <a:off x="7790238" y="733200"/>
          <a:ext cx="622241" cy="622241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/>
        </a:p>
      </dsp:txBody>
      <dsp:txXfrm>
        <a:off x="7930242" y="733200"/>
        <a:ext cx="342233" cy="468236"/>
      </dsp:txXfrm>
    </dsp:sp>
    <dsp:sp modelId="{11734670-82C4-9C4B-BC8E-6B769CCA188B}">
      <dsp:nvSpPr>
        <dsp:cNvPr id="0" name=""/>
        <dsp:cNvSpPr/>
      </dsp:nvSpPr>
      <dsp:spPr>
        <a:xfrm>
          <a:off x="8494783" y="1864548"/>
          <a:ext cx="622241" cy="622241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424613"/>
            <a:satOff val="-37673"/>
            <a:lumOff val="-385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424613"/>
              <a:satOff val="-37673"/>
              <a:lumOff val="-38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/>
        </a:p>
      </dsp:txBody>
      <dsp:txXfrm>
        <a:off x="8634787" y="1864548"/>
        <a:ext cx="342233" cy="468236"/>
      </dsp:txXfrm>
    </dsp:sp>
    <dsp:sp modelId="{CA71511F-B368-3E4E-8791-94D9A3EA4C18}">
      <dsp:nvSpPr>
        <dsp:cNvPr id="0" name=""/>
        <dsp:cNvSpPr/>
      </dsp:nvSpPr>
      <dsp:spPr>
        <a:xfrm>
          <a:off x="9188813" y="2995896"/>
          <a:ext cx="622241" cy="622241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849226"/>
            <a:satOff val="-75346"/>
            <a:lumOff val="-769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849226"/>
              <a:satOff val="-75346"/>
              <a:lumOff val="-76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/>
        </a:p>
      </dsp:txBody>
      <dsp:txXfrm>
        <a:off x="9328817" y="2995896"/>
        <a:ext cx="342233" cy="46823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906B71-C1A7-4FF8-BC5A-4B39FA8394CC}" type="datetimeFigureOut">
              <a:rPr lang="ko-KR" altLang="en-US" smtClean="0"/>
              <a:t>2022-12-16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08F061-6377-4002-B2F2-5F4F62A7CE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1004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08F061-6377-4002-B2F2-5F4F62A7CEE8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00593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08F061-6377-4002-B2F2-5F4F62A7CEE8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29208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690964-2A10-554D-B426-44412D51DD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0A7858F-DDFC-FD4F-969A-3918D6A88C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CE7A136-9B16-D649-86C5-9A33DBE58A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E9F2A-A681-1746-A514-5354F4B3AE97}" type="datetimeFigureOut">
              <a:rPr kumimoji="1" lang="ko-Kore-KR" altLang="en-US" smtClean="0"/>
              <a:t>12/16/2022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1599254-9233-7D44-8952-3D31240DC0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88653A5-ADD9-4742-B0EC-120EAC3AAA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F5C59-5CAF-4D4A-9A76-776EBBCC0C3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9718951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A20CCA-6B8F-864B-BF1F-2917222A9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D5DC1B9-C8B6-1C4C-B349-F0FF115DE8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A851811-5F67-E947-B611-3FCBE061D8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E9F2A-A681-1746-A514-5354F4B3AE97}" type="datetimeFigureOut">
              <a:rPr kumimoji="1" lang="ko-Kore-KR" altLang="en-US" smtClean="0"/>
              <a:t>12/16/2022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9826585-A74D-F74F-86E2-E72EBE7AE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666713B-F48E-974E-A57A-0C76500E9C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F5C59-5CAF-4D4A-9A76-776EBBCC0C3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479097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4DE11D5-CEC8-7F48-AF1B-0F8D2E2063D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C06DC03-9149-4249-BF03-264E2BB805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631D189-BDDF-FA48-A61E-248B2A4300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E9F2A-A681-1746-A514-5354F4B3AE97}" type="datetimeFigureOut">
              <a:rPr kumimoji="1" lang="ko-Kore-KR" altLang="en-US" smtClean="0"/>
              <a:t>12/16/2022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76D7908-44FB-F94F-A389-492C06DF4E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9D01632-5E8E-D240-AD4A-C067A30E3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F5C59-5CAF-4D4A-9A76-776EBBCC0C3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201422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0D008E-0A56-2843-B471-501397EDC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8A170DC-E6A8-C64E-B6E6-DDA30E515A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D461153-6521-8640-8103-50CE41DF9B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E9F2A-A681-1746-A514-5354F4B3AE97}" type="datetimeFigureOut">
              <a:rPr kumimoji="1" lang="ko-Kore-KR" altLang="en-US" smtClean="0"/>
              <a:t>12/16/2022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36D2AF3-8FC3-8A41-A235-0B65FA1300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FE5B9CB-3326-6C4B-A0EB-5FEBB42C35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F5C59-5CAF-4D4A-9A76-776EBBCC0C3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393938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1CAAEE-CB55-B148-8C1E-A1ACDE5CC0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3F256A1-329C-1B4C-BAC0-1A695616A4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2549997-7818-6F41-A864-E754A0C532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E9F2A-A681-1746-A514-5354F4B3AE97}" type="datetimeFigureOut">
              <a:rPr kumimoji="1" lang="ko-Kore-KR" altLang="en-US" smtClean="0"/>
              <a:t>12/16/2022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CB9EF36-985A-4545-B637-B88F430E8C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B12C059-ACBA-F644-80AC-261F7311A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F5C59-5CAF-4D4A-9A76-776EBBCC0C3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235452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F00051-1CC1-9147-8DBF-7B0A84CECB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FF226F-716C-7144-A5C4-506E12DFF5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93D8741-A727-E64F-93A1-8B22A7215A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0D34409-5153-0841-8F3C-14B3D4AA43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E9F2A-A681-1746-A514-5354F4B3AE97}" type="datetimeFigureOut">
              <a:rPr kumimoji="1" lang="ko-Kore-KR" altLang="en-US" smtClean="0"/>
              <a:t>12/16/2022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0071DC5-48CB-8E48-ABB8-7BDBC9BBA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7199E78-A36B-3247-ACBE-2B1738617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F5C59-5CAF-4D4A-9A76-776EBBCC0C3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757073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4B5F35-CF9A-444C-A42D-37FC42D841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313E7DF-19E5-AD45-B42A-C4CC5D3158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0198CA8-CF3B-AF4A-88B0-054F8232F8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DA5AA52-633A-C54C-A96F-F4948DDCFB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F719D4A-C279-E74B-BFB3-3E0F5A6608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03E4FCE-8970-A84E-B133-E9E92D6234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E9F2A-A681-1746-A514-5354F4B3AE97}" type="datetimeFigureOut">
              <a:rPr kumimoji="1" lang="ko-Kore-KR" altLang="en-US" smtClean="0"/>
              <a:t>12/16/2022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D803B15-AFE8-0548-8D44-2704A699AB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6E26042-21BC-B247-BAB3-C92CE7180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F5C59-5CAF-4D4A-9A76-776EBBCC0C3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384289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F85388-39BC-AA42-B188-F72AC1DCCB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80723E2-39BE-A04C-814B-61F7F35BBF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E9F2A-A681-1746-A514-5354F4B3AE97}" type="datetimeFigureOut">
              <a:rPr kumimoji="1" lang="ko-Kore-KR" altLang="en-US" smtClean="0"/>
              <a:t>12/16/2022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1CDA88F-B648-5943-9215-D17F147DB6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23F61A5-032B-0B48-B877-E32ED8999D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F5C59-5CAF-4D4A-9A76-776EBBCC0C3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937259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DBB9141-571D-504B-94A8-E2D3C795FC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E9F2A-A681-1746-A514-5354F4B3AE97}" type="datetimeFigureOut">
              <a:rPr kumimoji="1" lang="ko-Kore-KR" altLang="en-US" smtClean="0"/>
              <a:t>12/16/2022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95B00A6-337C-E34A-A158-CFD4F0CD13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03AEB77-12EE-CB48-837B-3D60E0482E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F5C59-5CAF-4D4A-9A76-776EBBCC0C3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281008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F941AA-D79A-2146-AAF2-C8DF86599E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EC85C9-9E93-C442-B47C-2379E95848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EDE4B90-1EE9-4B4E-9A35-359534CA23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204C097-0952-334F-B354-521E9AAAC4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E9F2A-A681-1746-A514-5354F4B3AE97}" type="datetimeFigureOut">
              <a:rPr kumimoji="1" lang="ko-Kore-KR" altLang="en-US" smtClean="0"/>
              <a:t>12/16/2022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123FDA4-8395-F24E-9DB4-5CBDFD70A8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E9A3706-156B-324F-91FA-FEBBCF81B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F5C59-5CAF-4D4A-9A76-776EBBCC0C3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577709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583639-8B46-9E4F-9136-C6A7E38B4F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950C6B5-9283-AF40-99AF-61BFDC473BE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DEBBDFA-447D-2A48-B7C6-2B450425C3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38250C2-A839-A240-B566-DEDC88EF4E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E9F2A-A681-1746-A514-5354F4B3AE97}" type="datetimeFigureOut">
              <a:rPr kumimoji="1" lang="ko-Kore-KR" altLang="en-US" smtClean="0"/>
              <a:t>12/16/2022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D9FD205-5193-C348-9522-BEA66EB519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A4BF8F0-F22D-FD4D-BF11-32CF1AE621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F5C59-5CAF-4D4A-9A76-776EBBCC0C3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8375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A35478E-BA54-DD43-B9F9-F757718FCD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667293E-E191-3841-BF1E-913F23522C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6F8A89F-4CDC-B445-B05B-386339DC88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9E9F2A-A681-1746-A514-5354F4B3AE97}" type="datetimeFigureOut">
              <a:rPr kumimoji="1" lang="ko-Kore-KR" altLang="en-US" smtClean="0"/>
              <a:t>12/16/2022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FEF6FF1-C288-344C-9AF1-534DE97017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85B2930-0543-FB45-9DC6-107580186A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2F5C59-5CAF-4D4A-9A76-776EBBCC0C3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717379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png"/><Relationship Id="rId4" Type="http://schemas.openxmlformats.org/officeDocument/2006/relationships/image" Target="../media/image10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becominghuman.ai/deep-learning-hand-gesture-recognition-b265f4e6cf02" TargetMode="External"/><Relationship Id="rId2" Type="http://schemas.openxmlformats.org/officeDocument/2006/relationships/hyperlink" Target="https://google.github.io/mediapipe/solutions/hands" TargetMode="Externa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koreascience.kr/article/JAKO201919866854640.j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8294908-8B00-4F58-BBBA-20F71A40A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364C879-1404-4203-8E9D-CC5DE0A621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2782" y="-1386168"/>
            <a:ext cx="2424873" cy="3611191"/>
          </a:xfrm>
          <a:custGeom>
            <a:avLst/>
            <a:gdLst>
              <a:gd name="connsiteX0" fmla="*/ 0 w 2424873"/>
              <a:gd name="connsiteY0" fmla="*/ 2424874 h 3611191"/>
              <a:gd name="connsiteX1" fmla="*/ 2424873 w 2424873"/>
              <a:gd name="connsiteY1" fmla="*/ 0 h 3611191"/>
              <a:gd name="connsiteX2" fmla="*/ 2424873 w 2424873"/>
              <a:gd name="connsiteY2" fmla="*/ 3611191 h 3611191"/>
              <a:gd name="connsiteX3" fmla="*/ 1186317 w 2424873"/>
              <a:gd name="connsiteY3" fmla="*/ 3611191 h 3611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4873" h="3611191">
                <a:moveTo>
                  <a:pt x="0" y="2424874"/>
                </a:moveTo>
                <a:lnTo>
                  <a:pt x="2424873" y="0"/>
                </a:lnTo>
                <a:lnTo>
                  <a:pt x="2424873" y="3611191"/>
                </a:lnTo>
                <a:lnTo>
                  <a:pt x="1186317" y="361119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: Shape 10">
            <a:extLst>
              <a:ext uri="{FF2B5EF4-FFF2-40B4-BE49-F238E27FC236}">
                <a16:creationId xmlns:a16="http://schemas.microsoft.com/office/drawing/2014/main" id="{84617302-4B0D-4351-A6BB-6F0930D9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571000" y="-338582"/>
            <a:ext cx="1635955" cy="1635955"/>
          </a:xfrm>
          <a:custGeom>
            <a:avLst/>
            <a:gdLst>
              <a:gd name="connsiteX0" fmla="*/ 0 w 1635955"/>
              <a:gd name="connsiteY0" fmla="*/ 957987 h 1635955"/>
              <a:gd name="connsiteX1" fmla="*/ 957987 w 1635955"/>
              <a:gd name="connsiteY1" fmla="*/ 0 h 1635955"/>
              <a:gd name="connsiteX2" fmla="*/ 1635955 w 1635955"/>
              <a:gd name="connsiteY2" fmla="*/ 0 h 1635955"/>
              <a:gd name="connsiteX3" fmla="*/ 1635955 w 1635955"/>
              <a:gd name="connsiteY3" fmla="*/ 1635955 h 1635955"/>
              <a:gd name="connsiteX4" fmla="*/ 0 w 1635955"/>
              <a:gd name="connsiteY4" fmla="*/ 1635955 h 1635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955" h="1635955">
                <a:moveTo>
                  <a:pt x="0" y="957987"/>
                </a:moveTo>
                <a:lnTo>
                  <a:pt x="957987" y="0"/>
                </a:lnTo>
                <a:lnTo>
                  <a:pt x="1635955" y="0"/>
                </a:lnTo>
                <a:lnTo>
                  <a:pt x="1635955" y="1635955"/>
                </a:lnTo>
                <a:lnTo>
                  <a:pt x="0" y="1635955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DA2C7802-C2E0-4218-8F89-8DD7CCD2CD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7985" y="-6588"/>
            <a:ext cx="4059393" cy="2548110"/>
          </a:xfrm>
          <a:custGeom>
            <a:avLst/>
            <a:gdLst>
              <a:gd name="connsiteX0" fmla="*/ 0 w 4059393"/>
              <a:gd name="connsiteY0" fmla="*/ 1511282 h 2548110"/>
              <a:gd name="connsiteX1" fmla="*/ 1511282 w 4059393"/>
              <a:gd name="connsiteY1" fmla="*/ 0 h 2548110"/>
              <a:gd name="connsiteX2" fmla="*/ 4059393 w 4059393"/>
              <a:gd name="connsiteY2" fmla="*/ 2548110 h 2548110"/>
              <a:gd name="connsiteX3" fmla="*/ 0 w 4059393"/>
              <a:gd name="connsiteY3" fmla="*/ 2548110 h 2548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9393" h="2548110">
                <a:moveTo>
                  <a:pt x="0" y="1511282"/>
                </a:moveTo>
                <a:lnTo>
                  <a:pt x="1511282" y="0"/>
                </a:lnTo>
                <a:lnTo>
                  <a:pt x="4059393" y="2548110"/>
                </a:lnTo>
                <a:lnTo>
                  <a:pt x="0" y="254811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6D7111A-21E5-4EE9-8A78-10E5530F01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262924" y="1465780"/>
            <a:ext cx="1185708" cy="118570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A3969E80-A77B-49FC-9122-D89AFD5EE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-29557" y="5198743"/>
            <a:ext cx="2444907" cy="2366116"/>
          </a:xfrm>
          <a:custGeom>
            <a:avLst/>
            <a:gdLst>
              <a:gd name="connsiteX0" fmla="*/ 0 w 2203753"/>
              <a:gd name="connsiteY0" fmla="*/ 0 h 2132734"/>
              <a:gd name="connsiteX1" fmla="*/ 2203753 w 2203753"/>
              <a:gd name="connsiteY1" fmla="*/ 0 h 2132734"/>
              <a:gd name="connsiteX2" fmla="*/ 2203753 w 2203753"/>
              <a:gd name="connsiteY2" fmla="*/ 576461 h 2132734"/>
              <a:gd name="connsiteX3" fmla="*/ 647480 w 2203753"/>
              <a:gd name="connsiteY3" fmla="*/ 2132734 h 2132734"/>
              <a:gd name="connsiteX4" fmla="*/ 0 w 2203753"/>
              <a:gd name="connsiteY4" fmla="*/ 1485255 h 2132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753" h="2132734">
                <a:moveTo>
                  <a:pt x="0" y="0"/>
                </a:moveTo>
                <a:lnTo>
                  <a:pt x="2203753" y="0"/>
                </a:lnTo>
                <a:lnTo>
                  <a:pt x="2203753" y="576461"/>
                </a:lnTo>
                <a:lnTo>
                  <a:pt x="647480" y="2132734"/>
                </a:lnTo>
                <a:lnTo>
                  <a:pt x="0" y="1485255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849CA57-76BD-4CF2-80BA-D7A46A01B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769787" y="5439893"/>
            <a:ext cx="928467" cy="928467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35E9085E-E730-4768-83D4-6CB7E98971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401311" y="734311"/>
            <a:ext cx="5389379" cy="5389379"/>
          </a:xfrm>
          <a:custGeom>
            <a:avLst/>
            <a:gdLst>
              <a:gd name="connsiteX0" fmla="*/ 0 w 5389379"/>
              <a:gd name="connsiteY0" fmla="*/ 540040 h 5389379"/>
              <a:gd name="connsiteX1" fmla="*/ 540040 w 5389379"/>
              <a:gd name="connsiteY1" fmla="*/ 0 h 5389379"/>
              <a:gd name="connsiteX2" fmla="*/ 5389379 w 5389379"/>
              <a:gd name="connsiteY2" fmla="*/ 0 h 5389379"/>
              <a:gd name="connsiteX3" fmla="*/ 5389379 w 5389379"/>
              <a:gd name="connsiteY3" fmla="*/ 4838655 h 5389379"/>
              <a:gd name="connsiteX4" fmla="*/ 4838655 w 5389379"/>
              <a:gd name="connsiteY4" fmla="*/ 5389379 h 5389379"/>
              <a:gd name="connsiteX5" fmla="*/ 0 w 5389379"/>
              <a:gd name="connsiteY5" fmla="*/ 5389379 h 538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89379" h="5389379">
                <a:moveTo>
                  <a:pt x="0" y="540040"/>
                </a:moveTo>
                <a:lnTo>
                  <a:pt x="540040" y="0"/>
                </a:lnTo>
                <a:lnTo>
                  <a:pt x="5389379" y="0"/>
                </a:lnTo>
                <a:lnTo>
                  <a:pt x="5389379" y="4838655"/>
                </a:lnTo>
                <a:lnTo>
                  <a:pt x="4838655" y="5389379"/>
                </a:lnTo>
                <a:lnTo>
                  <a:pt x="0" y="53893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973272FE-A474-4CAE-8CA2-BCC8B476C3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00283" y="33283"/>
            <a:ext cx="6791435" cy="6791435"/>
          </a:xfrm>
          <a:custGeom>
            <a:avLst/>
            <a:gdLst>
              <a:gd name="connsiteX0" fmla="*/ 1860938 w 6791435"/>
              <a:gd name="connsiteY0" fmla="*/ 81158 h 6791435"/>
              <a:gd name="connsiteX1" fmla="*/ 1942096 w 6791435"/>
              <a:gd name="connsiteY1" fmla="*/ 0 h 6791435"/>
              <a:gd name="connsiteX2" fmla="*/ 6791435 w 6791435"/>
              <a:gd name="connsiteY2" fmla="*/ 0 h 6791435"/>
              <a:gd name="connsiteX3" fmla="*/ 6791435 w 6791435"/>
              <a:gd name="connsiteY3" fmla="*/ 4838655 h 6791435"/>
              <a:gd name="connsiteX4" fmla="*/ 6710277 w 6791435"/>
              <a:gd name="connsiteY4" fmla="*/ 4919813 h 6791435"/>
              <a:gd name="connsiteX5" fmla="*/ 6710277 w 6791435"/>
              <a:gd name="connsiteY5" fmla="*/ 81158 h 6791435"/>
              <a:gd name="connsiteX6" fmla="*/ 0 w 6791435"/>
              <a:gd name="connsiteY6" fmla="*/ 1942096 h 6791435"/>
              <a:gd name="connsiteX7" fmla="*/ 81158 w 6791435"/>
              <a:gd name="connsiteY7" fmla="*/ 1860938 h 6791435"/>
              <a:gd name="connsiteX8" fmla="*/ 81158 w 6791435"/>
              <a:gd name="connsiteY8" fmla="*/ 6710277 h 6791435"/>
              <a:gd name="connsiteX9" fmla="*/ 4919813 w 6791435"/>
              <a:gd name="connsiteY9" fmla="*/ 6710277 h 6791435"/>
              <a:gd name="connsiteX10" fmla="*/ 4838655 w 6791435"/>
              <a:gd name="connsiteY10" fmla="*/ 6791435 h 6791435"/>
              <a:gd name="connsiteX11" fmla="*/ 0 w 6791435"/>
              <a:gd name="connsiteY11" fmla="*/ 6791435 h 679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791435" h="6791435">
                <a:moveTo>
                  <a:pt x="1860938" y="81158"/>
                </a:moveTo>
                <a:lnTo>
                  <a:pt x="1942096" y="0"/>
                </a:lnTo>
                <a:lnTo>
                  <a:pt x="6791435" y="0"/>
                </a:lnTo>
                <a:lnTo>
                  <a:pt x="6791435" y="4838655"/>
                </a:lnTo>
                <a:lnTo>
                  <a:pt x="6710277" y="4919813"/>
                </a:lnTo>
                <a:lnTo>
                  <a:pt x="6710277" y="81158"/>
                </a:lnTo>
                <a:close/>
                <a:moveTo>
                  <a:pt x="0" y="1942096"/>
                </a:moveTo>
                <a:lnTo>
                  <a:pt x="81158" y="1860938"/>
                </a:lnTo>
                <a:lnTo>
                  <a:pt x="81158" y="6710277"/>
                </a:lnTo>
                <a:lnTo>
                  <a:pt x="4919813" y="6710277"/>
                </a:lnTo>
                <a:lnTo>
                  <a:pt x="4838655" y="6791435"/>
                </a:lnTo>
                <a:lnTo>
                  <a:pt x="0" y="67914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477DA89-9076-6E4A-89B5-A9B12D1679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04642" y="2353641"/>
            <a:ext cx="5782716" cy="2150719"/>
          </a:xfrm>
          <a:noFill/>
        </p:spPr>
        <p:txBody>
          <a:bodyPr anchor="ctr">
            <a:normAutofit/>
          </a:bodyPr>
          <a:lstStyle/>
          <a:p>
            <a:r>
              <a:rPr kumimoji="1" lang="en-US" altLang="en-US" sz="4400" b="1" dirty="0">
                <a:solidFill>
                  <a:srgbClr val="080808"/>
                </a:solidFill>
              </a:rPr>
              <a:t>ASL VIDEO TO TEXT</a:t>
            </a:r>
            <a:br>
              <a:rPr kumimoji="1" lang="en-US" altLang="en-US" sz="3600" dirty="0">
                <a:solidFill>
                  <a:srgbClr val="080808"/>
                </a:solidFill>
              </a:rPr>
            </a:br>
            <a:br>
              <a:rPr kumimoji="1" lang="en-US" altLang="en-US" sz="3600" dirty="0">
                <a:solidFill>
                  <a:srgbClr val="080808"/>
                </a:solidFill>
              </a:rPr>
            </a:br>
            <a:r>
              <a:rPr kumimoji="1" lang="en-US" altLang="en-US" sz="3600" dirty="0">
                <a:solidFill>
                  <a:srgbClr val="080808"/>
                </a:solidFill>
              </a:rPr>
              <a:t>(Hand Gesture Translation)</a:t>
            </a:r>
            <a:endParaRPr kumimoji="1" lang="ko-Kore-KR" altLang="en-US" sz="3600" dirty="0">
              <a:solidFill>
                <a:srgbClr val="080808"/>
              </a:solidFill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E07981EA-05A6-437C-88D7-B377B92B0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9823" y="5457591"/>
            <a:ext cx="2231794" cy="2568811"/>
          </a:xfrm>
          <a:custGeom>
            <a:avLst/>
            <a:gdLst>
              <a:gd name="connsiteX0" fmla="*/ 0 w 2940086"/>
              <a:gd name="connsiteY0" fmla="*/ 0 h 3384061"/>
              <a:gd name="connsiteX1" fmla="*/ 2496112 w 2940086"/>
              <a:gd name="connsiteY1" fmla="*/ 0 h 3384061"/>
              <a:gd name="connsiteX2" fmla="*/ 2940086 w 2940086"/>
              <a:gd name="connsiteY2" fmla="*/ 443975 h 3384061"/>
              <a:gd name="connsiteX3" fmla="*/ 0 w 2940086"/>
              <a:gd name="connsiteY3" fmla="*/ 3384061 h 3384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0086" h="3384061">
                <a:moveTo>
                  <a:pt x="0" y="0"/>
                </a:moveTo>
                <a:lnTo>
                  <a:pt x="2496112" y="0"/>
                </a:lnTo>
                <a:lnTo>
                  <a:pt x="2940086" y="443975"/>
                </a:lnTo>
                <a:lnTo>
                  <a:pt x="0" y="338406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5E3C750-986E-4769-B1AE-49289FBE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720059" y="5243545"/>
            <a:ext cx="959985" cy="959985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D620A53-339F-477D-9F66-98F1BD6219B5}"/>
              </a:ext>
            </a:extLst>
          </p:cNvPr>
          <p:cNvSpPr txBox="1"/>
          <p:nvPr/>
        </p:nvSpPr>
        <p:spPr>
          <a:xfrm>
            <a:off x="7624790" y="4539130"/>
            <a:ext cx="24476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</a:t>
            </a:r>
            <a:r>
              <a:rPr lang="en-US" altLang="ko-KR" sz="2400" dirty="0"/>
              <a:t>project group 5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3431121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72"/>
    </mc:Choice>
    <mc:Fallback>
      <p:transition spd="slow" advTm="2872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TextBox 1">
            <a:extLst>
              <a:ext uri="{FF2B5EF4-FFF2-40B4-BE49-F238E27FC236}">
                <a16:creationId xmlns:a16="http://schemas.microsoft.com/office/drawing/2014/main" id="{645899D2-E502-CF59-E351-3DAF8B83823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52782978"/>
              </p:ext>
            </p:extLst>
          </p:nvPr>
        </p:nvGraphicFramePr>
        <p:xfrm>
          <a:off x="859713" y="1276803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5358968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28"/>
    </mc:Choice>
    <mc:Fallback>
      <p:transition spd="slow" advTm="928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A6590DB-8699-2E49-9E8E-A36E67F678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en-US" altLang="en-US" sz="3600" dirty="0"/>
              <a:t>What is our model?</a:t>
            </a:r>
            <a:endParaRPr kumimoji="1" lang="en-US" altLang="en-US" sz="36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0A52F0-0B45-654B-A579-E29ED1ACFD0B}"/>
              </a:ext>
            </a:extLst>
          </p:cNvPr>
          <p:cNvSpPr txBox="1"/>
          <p:nvPr/>
        </p:nvSpPr>
        <p:spPr>
          <a:xfrm>
            <a:off x="650418" y="1168430"/>
            <a:ext cx="10905066" cy="43939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114300">
              <a:lnSpc>
                <a:spcPct val="90000"/>
              </a:lnSpc>
              <a:spcAft>
                <a:spcPts val="600"/>
              </a:spcAft>
            </a:pPr>
            <a:endParaRPr kumimoji="1" lang="en-US" altLang="ko-Kore-KR" sz="20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kumimoji="1" lang="en-US" altLang="ko-Kore-KR" sz="20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kumimoji="1" lang="en-US" altLang="ko-Kore-KR" sz="2000" dirty="0"/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kumimoji="1" lang="en-US" altLang="ko-Kore-KR" sz="20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kumimoji="1" lang="en-US" altLang="ko-Kore-KR" sz="200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Isosceles Triangle 26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Isosceles Triangle 28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94AE35-B690-DB38-37AB-C412C7776B1A}"/>
              </a:ext>
            </a:extLst>
          </p:cNvPr>
          <p:cNvSpPr txBox="1"/>
          <p:nvPr/>
        </p:nvSpPr>
        <p:spPr>
          <a:xfrm>
            <a:off x="703754" y="1402003"/>
            <a:ext cx="4481857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/>
              <a:t>ASL : American Sign Language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endParaRPr lang="ko-KR" altLang="en-US" dirty="0"/>
          </a:p>
        </p:txBody>
      </p:sp>
      <p:pic>
        <p:nvPicPr>
          <p:cNvPr id="6" name="Picture 5" descr="A picture containing text, brown&#10;&#10;Description automatically generated">
            <a:extLst>
              <a:ext uri="{FF2B5EF4-FFF2-40B4-BE49-F238E27FC236}">
                <a16:creationId xmlns:a16="http://schemas.microsoft.com/office/drawing/2014/main" id="{60B7BDEF-0BD3-5142-8156-E21D952AD2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3372" y="2191531"/>
            <a:ext cx="3132889" cy="313288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C628D78-3A05-CD4D-A978-ED3EBF1C283C}"/>
              </a:ext>
            </a:extLst>
          </p:cNvPr>
          <p:cNvSpPr/>
          <p:nvPr/>
        </p:nvSpPr>
        <p:spPr>
          <a:xfrm>
            <a:off x="6103443" y="713127"/>
            <a:ext cx="4271210" cy="142002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ysClr val="windowText" lastClr="000000"/>
                </a:solidFill>
              </a:rPr>
              <a:t>Video of several ASL characters</a:t>
            </a:r>
            <a:endParaRPr lang="en-KR" sz="2400" dirty="0">
              <a:solidFill>
                <a:sysClr val="windowText" lastClr="000000"/>
              </a:solidFill>
            </a:endParaRPr>
          </a:p>
        </p:txBody>
      </p:sp>
      <p:sp>
        <p:nvSpPr>
          <p:cNvPr id="8" name="Down Arrow 7">
            <a:extLst>
              <a:ext uri="{FF2B5EF4-FFF2-40B4-BE49-F238E27FC236}">
                <a16:creationId xmlns:a16="http://schemas.microsoft.com/office/drawing/2014/main" id="{0F27B11B-5AC1-6243-BAD6-28CED16A24B4}"/>
              </a:ext>
            </a:extLst>
          </p:cNvPr>
          <p:cNvSpPr/>
          <p:nvPr/>
        </p:nvSpPr>
        <p:spPr>
          <a:xfrm>
            <a:off x="7432932" y="2580160"/>
            <a:ext cx="1612232" cy="1697679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65B6363-667C-6842-82A2-9D2ED578D834}"/>
              </a:ext>
            </a:extLst>
          </p:cNvPr>
          <p:cNvSpPr/>
          <p:nvPr/>
        </p:nvSpPr>
        <p:spPr>
          <a:xfrm>
            <a:off x="6106383" y="4627779"/>
            <a:ext cx="4397185" cy="148648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ysClr val="windowText" lastClr="000000"/>
                </a:solidFill>
              </a:rPr>
              <a:t>Translated text </a:t>
            </a:r>
            <a:endParaRPr lang="en-KR" sz="24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73212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A6590DB-8699-2E49-9E8E-A36E67F678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en-US" altLang="en-US" sz="3600" dirty="0"/>
              <a:t>What makes the model special?</a:t>
            </a:r>
            <a:endParaRPr kumimoji="1" lang="en-US" altLang="en-US" sz="36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Isosceles Triangle 26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Isosceles Triangle 28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CEDC76-CADA-77A2-CA34-82F5E46B7C87}"/>
              </a:ext>
            </a:extLst>
          </p:cNvPr>
          <p:cNvSpPr txBox="1"/>
          <p:nvPr/>
        </p:nvSpPr>
        <p:spPr>
          <a:xfrm>
            <a:off x="793072" y="1496735"/>
            <a:ext cx="10384867" cy="4924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FF0000"/>
                </a:solidFill>
              </a:rPr>
              <a:t>Static / Dynamic feature of ASL alphabets</a:t>
            </a:r>
          </a:p>
          <a:p>
            <a:pPr marL="742950" lvl="1" indent="-285750">
              <a:buFontTx/>
              <a:buChar char="-"/>
            </a:pPr>
            <a:r>
              <a:rPr lang="en-US" altLang="ko-KR" sz="2000" dirty="0"/>
              <a:t>ASL representation of J and Z includes dynamic gesture</a:t>
            </a:r>
          </a:p>
          <a:p>
            <a:pPr marL="742950" lvl="1" indent="-285750">
              <a:buFontTx/>
              <a:buChar char="-"/>
            </a:pPr>
            <a:r>
              <a:rPr lang="en-US" altLang="ko-KR" sz="2000" dirty="0"/>
              <a:t>Other alphabets(excluding J and Z) are represented by static gesture</a:t>
            </a:r>
          </a:p>
          <a:p>
            <a:pPr lvl="1"/>
            <a:endParaRPr lang="en-US" altLang="ko-KR" sz="2000" dirty="0"/>
          </a:p>
          <a:p>
            <a:pPr lvl="1"/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FF0000"/>
                </a:solidFill>
              </a:rPr>
              <a:t>Handle static and dynamic sign characters simultaneously </a:t>
            </a:r>
          </a:p>
          <a:p>
            <a:pPr marL="742950" lvl="1" indent="-285750">
              <a:buFontTx/>
              <a:buChar char="-"/>
            </a:pPr>
            <a:r>
              <a:rPr lang="en-US" altLang="ko-KR" sz="2000" dirty="0"/>
              <a:t>Most CNN-based open-source sign language detection models only deal with static characters</a:t>
            </a:r>
          </a:p>
          <a:p>
            <a:pPr marL="742950" lvl="1" indent="-285750">
              <a:buFontTx/>
              <a:buChar char="-"/>
            </a:pPr>
            <a:r>
              <a:rPr lang="en-US" altLang="ko-KR" sz="2000" dirty="0"/>
              <a:t>Models for dynamic sign languages are often too complicated or have limited coverage</a:t>
            </a:r>
          </a:p>
          <a:p>
            <a:pPr lvl="1"/>
            <a:endParaRPr lang="en-US" altLang="ko-KR" sz="2000" dirty="0"/>
          </a:p>
          <a:p>
            <a:pPr lvl="1"/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FF0000"/>
                </a:solidFill>
              </a:rPr>
              <a:t>Can handle sequence of ASL alphabets inside a video</a:t>
            </a:r>
          </a:p>
          <a:p>
            <a:pPr marL="742950" lvl="1" indent="-285750">
              <a:buFontTx/>
              <a:buChar char="-"/>
            </a:pPr>
            <a:r>
              <a:rPr lang="en-US" altLang="ko-KR" sz="2000" dirty="0"/>
              <a:t>A lot of models for sign language detection gets image input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285750" indent="-285750">
              <a:buFontTx/>
              <a:buChar char="-"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510377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A6590DB-8699-2E49-9E8E-A36E67F678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en-US" alt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Spot virtual machine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CEDC76-CADA-77A2-CA34-82F5E46B7C87}"/>
              </a:ext>
            </a:extLst>
          </p:cNvPr>
          <p:cNvSpPr txBox="1"/>
          <p:nvPr/>
        </p:nvSpPr>
        <p:spPr>
          <a:xfrm>
            <a:off x="1005629" y="2142284"/>
            <a:ext cx="4008384" cy="43939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ko-KR" sz="2000" dirty="0"/>
              <a:t>(Main point to argue)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0" lang="en-US" altLang="ko-KR" sz="2000" b="0" i="0" u="none" strike="noStrike" cap="none" spc="0" normalizeH="0" baseline="0" noProof="0" dirty="0">
                <a:ln>
                  <a:noFill/>
                </a:ln>
                <a:effectLst/>
                <a:uLnTx/>
                <a:uFillTx/>
              </a:rPr>
              <a:t>Can be evicted any time(not predictable)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sz="2000" dirty="0"/>
              <a:t>Gives warning 30 second before eviction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kumimoji="0" lang="en-US" altLang="ko-KR" sz="2000" b="0" i="0" u="none" strike="noStrike" cap="none" spc="0" normalizeH="0" baseline="0" noProof="0" dirty="0">
              <a:ln>
                <a:noFill/>
              </a:ln>
              <a:effectLst/>
              <a:uLnTx/>
              <a:uFillTx/>
            </a:endParaRPr>
          </a:p>
          <a:p>
            <a:pPr marL="457200" marR="0" lvl="1" indent="-228600" fontAlgn="auto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2000" b="0" i="0" u="none" strike="noStrike" cap="none" spc="0" normalizeH="0" baseline="0" noProof="0" dirty="0">
              <a:ln>
                <a:noFill/>
              </a:ln>
              <a:effectLst/>
              <a:uLnTx/>
              <a:uFillTx/>
            </a:endParaRPr>
          </a:p>
          <a:p>
            <a:pPr marL="285750" marR="0" lvl="0" indent="-228600" fontAlgn="auto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2000" b="0" i="0" u="none" strike="noStrike" cap="none" spc="0" normalizeH="0" baseline="0" noProof="0" dirty="0">
              <a:ln>
                <a:noFill/>
              </a:ln>
              <a:effectLst/>
              <a:uLnTx/>
              <a:uFillTx/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39" name="Isosceles Triangle 38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E6D5AFF9-39E3-A641-202F-21BCA23A67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6175" y="1083185"/>
            <a:ext cx="5521382" cy="4361892"/>
          </a:xfrm>
          <a:prstGeom prst="rect">
            <a:avLst/>
          </a:prstGeom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Isosceles Triangle 43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2" name="Rectangle 22">
            <a:extLst>
              <a:ext uri="{FF2B5EF4-FFF2-40B4-BE49-F238E27FC236}">
                <a16:creationId xmlns:a16="http://schemas.microsoft.com/office/drawing/2014/main" id="{D9BF9D20-A360-47E7-A06E-089F5140D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5096AEEC-A828-436F-A829-98EE5EB910F0}"/>
              </a:ext>
            </a:extLst>
          </p:cNvPr>
          <p:cNvSpPr txBox="1">
            <a:spLocks/>
          </p:cNvSpPr>
          <p:nvPr/>
        </p:nvSpPr>
        <p:spPr>
          <a:xfrm>
            <a:off x="643467" y="321734"/>
            <a:ext cx="10905066" cy="11357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en-US" sz="3600" dirty="0"/>
              <a:t>Fundamental tool of the model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8A9F3C1-40B7-4FF9-9ACC-02538DF32185}"/>
              </a:ext>
            </a:extLst>
          </p:cNvPr>
          <p:cNvSpPr txBox="1"/>
          <p:nvPr/>
        </p:nvSpPr>
        <p:spPr>
          <a:xfrm>
            <a:off x="650418" y="1168430"/>
            <a:ext cx="10905066" cy="43939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114300">
              <a:lnSpc>
                <a:spcPct val="90000"/>
              </a:lnSpc>
              <a:spcAft>
                <a:spcPts val="600"/>
              </a:spcAft>
            </a:pPr>
            <a:endParaRPr kumimoji="1" lang="en-US" altLang="ko-Kore-KR" sz="20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kumimoji="1" lang="en-US" altLang="ko-Kore-KR" sz="20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kumimoji="1" lang="en-US" altLang="ko-Kore-KR" sz="2000" dirty="0"/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kumimoji="1" lang="en-US" altLang="ko-Kore-KR" sz="20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kumimoji="1" lang="en-US" altLang="ko-Kore-KR" sz="2000" dirty="0"/>
          </a:p>
        </p:txBody>
      </p:sp>
      <p:sp>
        <p:nvSpPr>
          <p:cNvPr id="15" name="Rectangle 24">
            <a:extLst>
              <a:ext uri="{FF2B5EF4-FFF2-40B4-BE49-F238E27FC236}">
                <a16:creationId xmlns:a16="http://schemas.microsoft.com/office/drawing/2014/main" id="{1021B1CD-6597-4A03-9E98-D2A70EA965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Isosceles Triangle 26">
            <a:extLst>
              <a:ext uri="{FF2B5EF4-FFF2-40B4-BE49-F238E27FC236}">
                <a16:creationId xmlns:a16="http://schemas.microsoft.com/office/drawing/2014/main" id="{5B82C00B-A3EC-46C6-8B82-837F5BC249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Isosceles Triangle 28">
            <a:extLst>
              <a:ext uri="{FF2B5EF4-FFF2-40B4-BE49-F238E27FC236}">
                <a16:creationId xmlns:a16="http://schemas.microsoft.com/office/drawing/2014/main" id="{115677CB-8720-4910-801B-6B5A3C97DF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Rectangle 30">
            <a:extLst>
              <a:ext uri="{FF2B5EF4-FFF2-40B4-BE49-F238E27FC236}">
                <a16:creationId xmlns:a16="http://schemas.microsoft.com/office/drawing/2014/main" id="{72559191-9DC1-4DC4-A61C-776145918C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C6C9C32-0385-4E83-A6F6-422386D7EAA6}"/>
              </a:ext>
            </a:extLst>
          </p:cNvPr>
          <p:cNvSpPr txBox="1"/>
          <p:nvPr/>
        </p:nvSpPr>
        <p:spPr>
          <a:xfrm>
            <a:off x="600967" y="1750864"/>
            <a:ext cx="8555513" cy="5847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sz="2400" dirty="0" err="1">
                <a:solidFill>
                  <a:srgbClr val="FF0000"/>
                </a:solidFill>
              </a:rPr>
              <a:t>Mediapipe</a:t>
            </a:r>
            <a:endParaRPr lang="en-US" altLang="ko-KR" sz="2400" dirty="0">
              <a:solidFill>
                <a:srgbClr val="FF00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ko-KR" sz="2400" dirty="0">
              <a:solidFill>
                <a:srgbClr val="FF0000"/>
              </a:solidFill>
            </a:endParaRPr>
          </a:p>
          <a:p>
            <a:pPr marL="800100" lvl="1" indent="-342900">
              <a:buFontTx/>
              <a:buChar char="-"/>
            </a:pPr>
            <a:r>
              <a:rPr lang="en-US" altLang="ko-KR" sz="2400" dirty="0"/>
              <a:t>open source code for motion capture, object detection from Google</a:t>
            </a:r>
          </a:p>
          <a:p>
            <a:pPr marL="800100" lvl="1" indent="-342900">
              <a:buFontTx/>
              <a:buChar char="-"/>
            </a:pPr>
            <a:endParaRPr lang="en-US" altLang="ko-KR" sz="2400" dirty="0"/>
          </a:p>
          <a:p>
            <a:pPr marL="800100" lvl="1" indent="-342900">
              <a:buFontTx/>
              <a:buChar char="-"/>
            </a:pPr>
            <a:r>
              <a:rPr lang="en-US" altLang="ko-KR" sz="2400" dirty="0"/>
              <a:t>Media pipe hands solution is for hand detection</a:t>
            </a:r>
          </a:p>
          <a:p>
            <a:pPr marL="800100" lvl="1" indent="-342900">
              <a:buFontTx/>
              <a:buChar char="-"/>
            </a:pPr>
            <a:endParaRPr lang="en-US" altLang="ko-KR" sz="2400" dirty="0"/>
          </a:p>
          <a:p>
            <a:pPr marL="800100" lvl="1" indent="-342900">
              <a:buFontTx/>
              <a:buChar char="-"/>
            </a:pPr>
            <a:r>
              <a:rPr lang="en-US" altLang="ko-KR" sz="2400" dirty="0"/>
              <a:t>It detects 21 points in hand it’s x, y, z coordinate</a:t>
            </a:r>
          </a:p>
          <a:p>
            <a:pPr marL="800100" lvl="1" indent="-342900">
              <a:buFontTx/>
              <a:buChar char="-"/>
            </a:pPr>
            <a:endParaRPr lang="en-US" altLang="ko-KR" sz="20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endParaRPr lang="ko-KR" altLang="en-US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06E5E162-E0D0-4456-A2BE-88E42D8897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2281" y="222861"/>
            <a:ext cx="2643576" cy="2373123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0184F521-9287-4870-854F-FF7B411D7E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2352" y="2661713"/>
            <a:ext cx="3400425" cy="329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1322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A6590DB-8699-2E49-9E8E-A36E67F678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 sz="36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ㅠㅠ</a:t>
            </a:r>
            <a:r>
              <a:rPr kumimoji="1" lang="en-US" alt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 virtual machine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39" name="Isosceles Triangle 38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" name="Isosceles Triangle 43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2" name="Rectangle 22">
            <a:extLst>
              <a:ext uri="{FF2B5EF4-FFF2-40B4-BE49-F238E27FC236}">
                <a16:creationId xmlns:a16="http://schemas.microsoft.com/office/drawing/2014/main" id="{D9BF9D20-A360-47E7-A06E-089F5140D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8A9F3C1-40B7-4FF9-9ACC-02538DF32185}"/>
              </a:ext>
            </a:extLst>
          </p:cNvPr>
          <p:cNvSpPr txBox="1"/>
          <p:nvPr/>
        </p:nvSpPr>
        <p:spPr>
          <a:xfrm>
            <a:off x="650418" y="1168430"/>
            <a:ext cx="10905066" cy="43939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11430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1" lang="en-US" altLang="ko-Kore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1" lang="en-US" altLang="ko-Kore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1" lang="en-US" altLang="ko-Kore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457200" marR="0" lvl="1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1" lang="en-US" altLang="ko-Kore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1" lang="en-US" altLang="ko-Kore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24">
            <a:extLst>
              <a:ext uri="{FF2B5EF4-FFF2-40B4-BE49-F238E27FC236}">
                <a16:creationId xmlns:a16="http://schemas.microsoft.com/office/drawing/2014/main" id="{1021B1CD-6597-4A03-9E98-D2A70EA965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Isosceles Triangle 26">
            <a:extLst>
              <a:ext uri="{FF2B5EF4-FFF2-40B4-BE49-F238E27FC236}">
                <a16:creationId xmlns:a16="http://schemas.microsoft.com/office/drawing/2014/main" id="{5B82C00B-A3EC-46C6-8B82-837F5BC249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Isosceles Triangle 28">
            <a:extLst>
              <a:ext uri="{FF2B5EF4-FFF2-40B4-BE49-F238E27FC236}">
                <a16:creationId xmlns:a16="http://schemas.microsoft.com/office/drawing/2014/main" id="{115677CB-8720-4910-801B-6B5A3C97DF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30">
            <a:extLst>
              <a:ext uri="{FF2B5EF4-FFF2-40B4-BE49-F238E27FC236}">
                <a16:creationId xmlns:a16="http://schemas.microsoft.com/office/drawing/2014/main" id="{72559191-9DC1-4DC4-A61C-776145918C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제목 1">
            <a:extLst>
              <a:ext uri="{FF2B5EF4-FFF2-40B4-BE49-F238E27FC236}">
                <a16:creationId xmlns:a16="http://schemas.microsoft.com/office/drawing/2014/main" id="{949811CC-DA0B-4ECE-B247-5F8039DD28A4}"/>
              </a:ext>
            </a:extLst>
          </p:cNvPr>
          <p:cNvSpPr txBox="1">
            <a:spLocks/>
          </p:cNvSpPr>
          <p:nvPr/>
        </p:nvSpPr>
        <p:spPr>
          <a:xfrm>
            <a:off x="580059" y="361829"/>
            <a:ext cx="10905066" cy="11357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Basic structure of the model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6B85D4E-BA6F-4A2A-A066-5B1B722611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342" y="2090063"/>
            <a:ext cx="11258550" cy="3318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8332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A6590DB-8699-2E49-9E8E-A36E67F678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245985"/>
            <a:ext cx="10905066" cy="113573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 sz="36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ㅠㅠ</a:t>
            </a:r>
            <a:r>
              <a:rPr kumimoji="1" lang="en-US" alt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 virtual machine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39" name="Isosceles Triangle 38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" name="Isosceles Triangle 43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2" name="Rectangle 22">
            <a:extLst>
              <a:ext uri="{FF2B5EF4-FFF2-40B4-BE49-F238E27FC236}">
                <a16:creationId xmlns:a16="http://schemas.microsoft.com/office/drawing/2014/main" id="{D9BF9D20-A360-47E7-A06E-089F5140D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8A9F3C1-40B7-4FF9-9ACC-02538DF32185}"/>
              </a:ext>
            </a:extLst>
          </p:cNvPr>
          <p:cNvSpPr txBox="1"/>
          <p:nvPr/>
        </p:nvSpPr>
        <p:spPr>
          <a:xfrm>
            <a:off x="650418" y="1168430"/>
            <a:ext cx="10905066" cy="43939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11430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1" lang="en-US" altLang="ko-Kore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1" lang="en-US" altLang="ko-Kore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1" lang="en-US" altLang="ko-Kore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457200" marR="0" lvl="1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1" lang="en-US" altLang="ko-Kore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1" lang="en-US" altLang="ko-Kore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24">
            <a:extLst>
              <a:ext uri="{FF2B5EF4-FFF2-40B4-BE49-F238E27FC236}">
                <a16:creationId xmlns:a16="http://schemas.microsoft.com/office/drawing/2014/main" id="{1021B1CD-6597-4A03-9E98-D2A70EA965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Isosceles Triangle 26">
            <a:extLst>
              <a:ext uri="{FF2B5EF4-FFF2-40B4-BE49-F238E27FC236}">
                <a16:creationId xmlns:a16="http://schemas.microsoft.com/office/drawing/2014/main" id="{5B82C00B-A3EC-46C6-8B82-837F5BC249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Isosceles Triangle 28">
            <a:extLst>
              <a:ext uri="{FF2B5EF4-FFF2-40B4-BE49-F238E27FC236}">
                <a16:creationId xmlns:a16="http://schemas.microsoft.com/office/drawing/2014/main" id="{115677CB-8720-4910-801B-6B5A3C97DF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30">
            <a:extLst>
              <a:ext uri="{FF2B5EF4-FFF2-40B4-BE49-F238E27FC236}">
                <a16:creationId xmlns:a16="http://schemas.microsoft.com/office/drawing/2014/main" id="{72559191-9DC1-4DC4-A61C-776145918C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제목 1">
            <a:extLst>
              <a:ext uri="{FF2B5EF4-FFF2-40B4-BE49-F238E27FC236}">
                <a16:creationId xmlns:a16="http://schemas.microsoft.com/office/drawing/2014/main" id="{949811CC-DA0B-4ECE-B247-5F8039DD28A4}"/>
              </a:ext>
            </a:extLst>
          </p:cNvPr>
          <p:cNvSpPr txBox="1">
            <a:spLocks/>
          </p:cNvSpPr>
          <p:nvPr/>
        </p:nvSpPr>
        <p:spPr>
          <a:xfrm>
            <a:off x="643467" y="390495"/>
            <a:ext cx="10905066" cy="11357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en-US" sz="3600" dirty="0"/>
              <a:t>Basic structure of the model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3C879BD-A715-4BE7-862A-3C951777DF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415" y="2121389"/>
            <a:ext cx="5485585" cy="2929504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1C166658-234A-448C-BCBF-953F9073D0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2195" y="2130873"/>
            <a:ext cx="4957095" cy="2855464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258EF630-443F-4B98-B4F4-134DCCC8DC8F}"/>
              </a:ext>
            </a:extLst>
          </p:cNvPr>
          <p:cNvSpPr txBox="1"/>
          <p:nvPr/>
        </p:nvSpPr>
        <p:spPr>
          <a:xfrm>
            <a:off x="6690412" y="5461035"/>
            <a:ext cx="41006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u="sng" dirty="0"/>
              <a:t>Dynamic Classifier</a:t>
            </a:r>
            <a:endParaRPr lang="ko-KR" altLang="en-US" sz="2400" b="1" u="sng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8C32027-431E-4A53-BB12-EBC7E012A25B}"/>
              </a:ext>
            </a:extLst>
          </p:cNvPr>
          <p:cNvSpPr txBox="1"/>
          <p:nvPr/>
        </p:nvSpPr>
        <p:spPr>
          <a:xfrm>
            <a:off x="1178556" y="5483978"/>
            <a:ext cx="41006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u="sng" dirty="0"/>
              <a:t>Static Classifier</a:t>
            </a:r>
            <a:endParaRPr lang="ko-KR" altLang="en-US" sz="2400" b="1" u="sng" dirty="0"/>
          </a:p>
        </p:txBody>
      </p:sp>
    </p:spTree>
    <p:extLst>
      <p:ext uri="{BB962C8B-B14F-4D97-AF65-F5344CB8AC3E}">
        <p14:creationId xmlns:p14="http://schemas.microsoft.com/office/powerpoint/2010/main" val="21917825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A6590DB-8699-2E49-9E8E-A36E67F678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9874" y="293824"/>
            <a:ext cx="10905066" cy="113573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en-US" altLang="en-US" sz="3600" dirty="0"/>
              <a:t>Results</a:t>
            </a:r>
            <a:endParaRPr kumimoji="1" lang="en-US" altLang="en-US" sz="36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683627-99D8-3847-811A-F95F04E0E340}"/>
              </a:ext>
            </a:extLst>
          </p:cNvPr>
          <p:cNvSpPr txBox="1"/>
          <p:nvPr/>
        </p:nvSpPr>
        <p:spPr>
          <a:xfrm>
            <a:off x="643467" y="1457471"/>
            <a:ext cx="10180475" cy="43939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685800" marR="0" lvl="2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1" lang="en-US" altLang="ko-Kore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457200" marR="0" lvl="1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1" lang="en-US" altLang="ko-Kore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457200" marR="0" lvl="1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1" lang="en-US" altLang="ko-Kore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43E151C4-5386-1B48-8A21-DAB2D1CC4ECE}"/>
              </a:ext>
            </a:extLst>
          </p:cNvPr>
          <p:cNvSpPr txBox="1"/>
          <p:nvPr/>
        </p:nvSpPr>
        <p:spPr>
          <a:xfrm>
            <a:off x="786809" y="1382233"/>
            <a:ext cx="105581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" altLang="ko-Kore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66E6BA-8B13-F576-02AB-31176656A7AA}"/>
              </a:ext>
            </a:extLst>
          </p:cNvPr>
          <p:cNvSpPr txBox="1"/>
          <p:nvPr/>
        </p:nvSpPr>
        <p:spPr>
          <a:xfrm>
            <a:off x="786809" y="1782448"/>
            <a:ext cx="103532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A00F1C8-BE72-499F-AE9D-DA33049E33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301" y="4290935"/>
            <a:ext cx="1883323" cy="226460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BB54776-61AE-4845-8ED6-D571C341C0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7976" y="4001323"/>
            <a:ext cx="1790700" cy="2780921"/>
          </a:xfrm>
          <a:prstGeom prst="rect">
            <a:avLst/>
          </a:prstGeom>
        </p:spPr>
      </p:pic>
      <p:pic>
        <p:nvPicPr>
          <p:cNvPr id="20" name="그림 19" descr="벽, 실내이(가) 표시된 사진&#10;&#10;자동 생성된 설명">
            <a:extLst>
              <a:ext uri="{FF2B5EF4-FFF2-40B4-BE49-F238E27FC236}">
                <a16:creationId xmlns:a16="http://schemas.microsoft.com/office/drawing/2014/main" id="{C47697DC-35A4-4396-86BE-C0B09AD21F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381" y="1527527"/>
            <a:ext cx="2968784" cy="213919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224828E-74ED-4E20-8113-B8350842F372}"/>
              </a:ext>
            </a:extLst>
          </p:cNvPr>
          <p:cNvSpPr txBox="1"/>
          <p:nvPr/>
        </p:nvSpPr>
        <p:spPr>
          <a:xfrm>
            <a:off x="707579" y="1540849"/>
            <a:ext cx="7873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i="1" dirty="0"/>
              <a:t>J</a:t>
            </a:r>
            <a:endParaRPr lang="ko-KR" altLang="en-US" sz="2800" b="1" i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DC0921C-002D-4B65-8316-4C66C0E3C2F2}"/>
              </a:ext>
            </a:extLst>
          </p:cNvPr>
          <p:cNvSpPr txBox="1"/>
          <p:nvPr/>
        </p:nvSpPr>
        <p:spPr>
          <a:xfrm>
            <a:off x="1677714" y="4130068"/>
            <a:ext cx="7873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i="1" dirty="0"/>
              <a:t>A</a:t>
            </a:r>
            <a:endParaRPr lang="ko-KR" altLang="en-US" sz="2800" b="1" i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21AC6DB-133D-4B42-AD41-4D3D712A6CDD}"/>
              </a:ext>
            </a:extLst>
          </p:cNvPr>
          <p:cNvSpPr txBox="1"/>
          <p:nvPr/>
        </p:nvSpPr>
        <p:spPr>
          <a:xfrm>
            <a:off x="3302705" y="4097844"/>
            <a:ext cx="7873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i="1" dirty="0"/>
              <a:t>R</a:t>
            </a:r>
            <a:endParaRPr lang="ko-KR" altLang="en-US" sz="2800" b="1" i="1" dirty="0"/>
          </a:p>
        </p:txBody>
      </p:sp>
      <p:sp>
        <p:nvSpPr>
          <p:cNvPr id="24" name="화살표: 오른쪽 23">
            <a:extLst>
              <a:ext uri="{FF2B5EF4-FFF2-40B4-BE49-F238E27FC236}">
                <a16:creationId xmlns:a16="http://schemas.microsoft.com/office/drawing/2014/main" id="{8A010676-A7A9-4A8E-AF93-6EE967AD0C7F}"/>
              </a:ext>
            </a:extLst>
          </p:cNvPr>
          <p:cNvSpPr/>
          <p:nvPr/>
        </p:nvSpPr>
        <p:spPr>
          <a:xfrm>
            <a:off x="5392888" y="2494156"/>
            <a:ext cx="1521448" cy="2501440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A962F603-832F-4B81-9D49-C373149F90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7668" y="1902657"/>
            <a:ext cx="4191000" cy="3948796"/>
          </a:xfrm>
          <a:prstGeom prst="rect">
            <a:avLst/>
          </a:prstGeom>
        </p:spPr>
      </p:pic>
      <p:sp>
        <p:nvSpPr>
          <p:cNvPr id="29" name="액자 28">
            <a:extLst>
              <a:ext uri="{FF2B5EF4-FFF2-40B4-BE49-F238E27FC236}">
                <a16:creationId xmlns:a16="http://schemas.microsoft.com/office/drawing/2014/main" id="{B6DC7A83-5220-43D8-BA95-40648EF788F7}"/>
              </a:ext>
            </a:extLst>
          </p:cNvPr>
          <p:cNvSpPr/>
          <p:nvPr/>
        </p:nvSpPr>
        <p:spPr>
          <a:xfrm>
            <a:off x="7273689" y="5106813"/>
            <a:ext cx="1521448" cy="511032"/>
          </a:xfrm>
          <a:prstGeom prst="frame">
            <a:avLst>
              <a:gd name="adj1" fmla="val 18946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917663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A6590DB-8699-2E49-9E8E-A36E67F678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en-US" alt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References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683627-99D8-3847-811A-F95F04E0E340}"/>
              </a:ext>
            </a:extLst>
          </p:cNvPr>
          <p:cNvSpPr txBox="1"/>
          <p:nvPr/>
        </p:nvSpPr>
        <p:spPr>
          <a:xfrm>
            <a:off x="643467" y="1457471"/>
            <a:ext cx="10180475" cy="43939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685800" marR="0" lvl="2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1" lang="en-US" altLang="ko-Kore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457200" marR="0" lvl="1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1" lang="en-US" altLang="ko-Kore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457200" marR="0" lvl="1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1" lang="en-US" altLang="ko-Kore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43E151C4-5386-1B48-8A21-DAB2D1CC4ECE}"/>
              </a:ext>
            </a:extLst>
          </p:cNvPr>
          <p:cNvSpPr txBox="1"/>
          <p:nvPr/>
        </p:nvSpPr>
        <p:spPr>
          <a:xfrm>
            <a:off x="786809" y="1382233"/>
            <a:ext cx="105581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en" altLang="ko-Kore-KR" dirty="0"/>
          </a:p>
          <a:p>
            <a:pPr marL="342900" indent="-342900">
              <a:buAutoNum type="arabicPeriod"/>
            </a:pPr>
            <a:endParaRPr kumimoji="1" lang="ko-Kore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66E6BA-8B13-F576-02AB-31176656A7AA}"/>
              </a:ext>
            </a:extLst>
          </p:cNvPr>
          <p:cNvSpPr txBox="1"/>
          <p:nvPr/>
        </p:nvSpPr>
        <p:spPr>
          <a:xfrm>
            <a:off x="786809" y="1804115"/>
            <a:ext cx="1035325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>
                <a:hlinkClick r:id="rId2"/>
              </a:rPr>
              <a:t>Hands | </a:t>
            </a:r>
            <a:r>
              <a:rPr lang="en-US" altLang="ko-KR" dirty="0" err="1">
                <a:hlinkClick r:id="rId2"/>
              </a:rPr>
              <a:t>mediapipe</a:t>
            </a:r>
            <a:r>
              <a:rPr lang="en-US" altLang="ko-KR" dirty="0">
                <a:hlinkClick r:id="rId2"/>
              </a:rPr>
              <a:t> (google.github.io)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>
                <a:hlinkClick r:id="rId3"/>
              </a:rPr>
              <a:t>[Deep Learning] Hand gesture recognition | by </a:t>
            </a:r>
            <a:r>
              <a:rPr lang="en-US" altLang="ko-KR" dirty="0" err="1">
                <a:hlinkClick r:id="rId3"/>
              </a:rPr>
              <a:t>Yacine</a:t>
            </a:r>
            <a:r>
              <a:rPr lang="en-US" altLang="ko-KR" dirty="0">
                <a:hlinkClick r:id="rId3"/>
              </a:rPr>
              <a:t> BENAFFANE | Becoming Human: Artificial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>
                <a:hlinkClick r:id="rId4"/>
              </a:rPr>
              <a:t>Real-Time Hand Gesture Recognition Based on Deep Learning -Journal of Korea Multimedia Society (koreascience.kr)</a:t>
            </a:r>
            <a:endParaRPr lang="en-US" altLang="ko-KR" dirty="0"/>
          </a:p>
          <a:p>
            <a:pPr marL="342900" indent="-342900">
              <a:buAutoNum type="arabicPeriod"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770825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3072</TotalTime>
  <Words>275</Words>
  <Application>Microsoft Office PowerPoint</Application>
  <PresentationFormat>와이드스크린</PresentationFormat>
  <Paragraphs>81</Paragraphs>
  <Slides>9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5" baseType="lpstr">
      <vt:lpstr>맑은 고딕</vt:lpstr>
      <vt:lpstr>Arial</vt:lpstr>
      <vt:lpstr>Calibri</vt:lpstr>
      <vt:lpstr>Calibri Light</vt:lpstr>
      <vt:lpstr>Wingdings</vt:lpstr>
      <vt:lpstr>Office 테마</vt:lpstr>
      <vt:lpstr>ASL VIDEO TO TEXT  (Hand Gesture Translation)</vt:lpstr>
      <vt:lpstr>PowerPoint 프레젠테이션</vt:lpstr>
      <vt:lpstr>What is our model?</vt:lpstr>
      <vt:lpstr>What makes the model special?</vt:lpstr>
      <vt:lpstr>Spot virtual machine</vt:lpstr>
      <vt:lpstr>ㅠㅠt virtual machine</vt:lpstr>
      <vt:lpstr>ㅠㅠt virtual machine</vt:lpstr>
      <vt:lpstr>Results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Cloud base service comparsion</dc:title>
  <dc:creator>방원준</dc:creator>
  <cp:lastModifiedBy>정 의환</cp:lastModifiedBy>
  <cp:revision>62</cp:revision>
  <dcterms:created xsi:type="dcterms:W3CDTF">2022-08-15T06:43:53Z</dcterms:created>
  <dcterms:modified xsi:type="dcterms:W3CDTF">2022-12-15T20:31:21Z</dcterms:modified>
</cp:coreProperties>
</file>